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embeddedFontLst>
    <p:embeddedFont>
      <p:font typeface="Lato" panose="020F0502020204030203" pitchFamily="34" charset="0"/>
      <p:regular r:id="rId4"/>
      <p:bold r:id="rId5"/>
      <p:italic r:id="rId6"/>
      <p:boldItalic r:id="rId7"/>
    </p:embeddedFont>
    <p:embeddedFont>
      <p:font typeface="Raleway" pitchFamily="2" charset="0"/>
      <p:regular r:id="rId8"/>
      <p:bold r:id="rId9"/>
      <p:italic r:id="rId10"/>
      <p:boldItalic r:id="rId11"/>
    </p:embeddedFont>
    <p:embeddedFont>
      <p:font typeface="Trebuchet MS" panose="020B0603020202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18">
          <p15:clr>
            <a:srgbClr val="A4A3A4"/>
          </p15:clr>
        </p15:guide>
        <p15:guide id="2" orient="horz" pos="288">
          <p15:clr>
            <a:srgbClr val="A4A3A4"/>
          </p15:clr>
        </p15:guide>
        <p15:guide id="3" orient="horz" pos="20160">
          <p15:clr>
            <a:srgbClr val="A4A3A4"/>
          </p15:clr>
        </p15:guide>
        <p15:guide id="4" orient="horz">
          <p15:clr>
            <a:srgbClr val="A4A3A4"/>
          </p15:clr>
        </p15:guide>
        <p15:guide id="5" pos="581">
          <p15:clr>
            <a:srgbClr val="A4A3A4"/>
          </p15:clr>
        </p15:guide>
        <p15:guide id="6" pos="27069">
          <p15:clr>
            <a:srgbClr val="A4A3A4"/>
          </p15:clr>
        </p15:guide>
        <p15:guide id="7" pos="281">
          <p15:clr>
            <a:srgbClr val="A4A3A4"/>
          </p15:clr>
        </p15:guide>
        <p15:guide id="8" pos="27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gBTmAFAHY7pa8NB5lz/+vQr9rbT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5" d="100"/>
          <a:sy n="25" d="100"/>
        </p:scale>
        <p:origin x="528" y="18"/>
      </p:cViewPr>
      <p:guideLst>
        <p:guide orient="horz" pos="3318"/>
        <p:guide orient="horz" pos="288"/>
        <p:guide orient="horz" pos="20160"/>
        <p:guide orient="horz"/>
        <p:guide pos="581"/>
        <p:guide pos="27069"/>
        <p:guide pos="281"/>
        <p:guide pos="27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3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24" Type="http://schemas.openxmlformats.org/officeDocument/2006/relationships/tableStyles" Target="tableStyles.xml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23" Type="http://schemas.openxmlformats.org/officeDocument/2006/relationships/theme" Target="theme/theme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2e856c48d07_0_11"/>
          <p:cNvSpPr/>
          <p:nvPr/>
        </p:nvSpPr>
        <p:spPr>
          <a:xfrm>
            <a:off x="0" y="0"/>
            <a:ext cx="43891200" cy="312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" name="Google Shape;15;g2e856c48d07_0_11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16" name="Google Shape;16;g2e856c48d07_0_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g2e856c48d07_0_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" name="Google Shape;18;g2e856c48d07_0_11"/>
          <p:cNvSpPr txBox="1">
            <a:spLocks noGrp="1"/>
          </p:cNvSpPr>
          <p:nvPr>
            <p:ph type="ctrTitle"/>
          </p:nvPr>
        </p:nvSpPr>
        <p:spPr>
          <a:xfrm>
            <a:off x="3501360" y="8463680"/>
            <a:ext cx="36903000" cy="106542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1pPr>
            <a:lvl2pPr lvl="1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2pPr>
            <a:lvl3pPr lvl="2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3pPr>
            <a:lvl4pPr lvl="3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4pPr>
            <a:lvl5pPr lvl="4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5pPr>
            <a:lvl6pPr lvl="5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6pPr>
            <a:lvl7pPr lvl="6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7pPr>
            <a:lvl8pPr lvl="7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8pPr>
            <a:lvl9pPr lvl="8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9pPr>
          </a:lstStyle>
          <a:p>
            <a:endParaRPr/>
          </a:p>
        </p:txBody>
      </p:sp>
      <p:sp>
        <p:nvSpPr>
          <p:cNvPr id="19" name="Google Shape;19;g2e856c48d07_0_11"/>
          <p:cNvSpPr txBox="1">
            <a:spLocks noGrp="1"/>
          </p:cNvSpPr>
          <p:nvPr>
            <p:ph type="subTitle" idx="1"/>
          </p:nvPr>
        </p:nvSpPr>
        <p:spPr>
          <a:xfrm>
            <a:off x="3502212" y="20306560"/>
            <a:ext cx="36903000" cy="34638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9pPr>
          </a:lstStyle>
          <a:p>
            <a:endParaRPr/>
          </a:p>
        </p:txBody>
      </p:sp>
      <p:sp>
        <p:nvSpPr>
          <p:cNvPr id="20" name="Google Shape;20;g2e856c48d07_0_11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g2e856c48d07_0_75"/>
          <p:cNvGrpSpPr/>
          <p:nvPr/>
        </p:nvGrpSpPr>
        <p:grpSpPr>
          <a:xfrm>
            <a:off x="3985972" y="26682432"/>
            <a:ext cx="3579685" cy="293288"/>
            <a:chOff x="4580561" y="2589004"/>
            <a:chExt cx="1064464" cy="25200"/>
          </a:xfrm>
        </p:grpSpPr>
        <p:sp>
          <p:nvSpPr>
            <p:cNvPr id="79" name="Google Shape;79;g2e856c48d07_0_7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g2e856c48d07_0_7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g2e856c48d07_0_75"/>
          <p:cNvSpPr txBox="1">
            <a:spLocks noGrp="1"/>
          </p:cNvSpPr>
          <p:nvPr>
            <p:ph type="title" hasCustomPrompt="1"/>
          </p:nvPr>
        </p:nvSpPr>
        <p:spPr>
          <a:xfrm>
            <a:off x="3501360" y="4697280"/>
            <a:ext cx="36904200" cy="79662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2" name="Google Shape;82;g2e856c48d07_0_75"/>
          <p:cNvSpPr txBox="1">
            <a:spLocks noGrp="1"/>
          </p:cNvSpPr>
          <p:nvPr>
            <p:ph type="body" idx="1"/>
          </p:nvPr>
        </p:nvSpPr>
        <p:spPr>
          <a:xfrm>
            <a:off x="3501360" y="14546483"/>
            <a:ext cx="36904200" cy="101145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900"/>
              <a:buChar char="●"/>
              <a:defRPr>
                <a:solidFill>
                  <a:schemeClr val="lt1"/>
                </a:solidFill>
              </a:defRPr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○"/>
              <a:defRPr>
                <a:solidFill>
                  <a:schemeClr val="lt1"/>
                </a:solidFill>
              </a:defRPr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■"/>
              <a:defRPr>
                <a:solidFill>
                  <a:schemeClr val="lt1"/>
                </a:solidFill>
              </a:defRPr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●"/>
              <a:defRPr>
                <a:solidFill>
                  <a:schemeClr val="lt1"/>
                </a:solidFill>
              </a:defRPr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○"/>
              <a:defRPr>
                <a:solidFill>
                  <a:schemeClr val="lt1"/>
                </a:solidFill>
              </a:defRPr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■"/>
              <a:defRPr>
                <a:solidFill>
                  <a:schemeClr val="lt1"/>
                </a:solidFill>
              </a:defRPr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●"/>
              <a:defRPr>
                <a:solidFill>
                  <a:schemeClr val="lt1"/>
                </a:solidFill>
              </a:defRPr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○"/>
              <a:defRPr>
                <a:solidFill>
                  <a:schemeClr val="lt1"/>
                </a:solidFill>
              </a:defRPr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g2e856c48d07_0_75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856c48d07_0_82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ndard 4 columns">
  <p:cSld name="Standard 4 columns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e856c48d07_0_84"/>
          <p:cNvSpPr txBox="1">
            <a:spLocks noGrp="1"/>
          </p:cNvSpPr>
          <p:nvPr>
            <p:ph type="body" idx="1"/>
          </p:nvPr>
        </p:nvSpPr>
        <p:spPr>
          <a:xfrm>
            <a:off x="459674" y="6378481"/>
            <a:ext cx="100569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g2e856c48d07_0_84"/>
          <p:cNvSpPr txBox="1">
            <a:spLocks noGrp="1"/>
          </p:cNvSpPr>
          <p:nvPr>
            <p:ph type="body" idx="2"/>
          </p:nvPr>
        </p:nvSpPr>
        <p:spPr>
          <a:xfrm>
            <a:off x="477827" y="5548749"/>
            <a:ext cx="100488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9" name="Google Shape;89;g2e856c48d07_0_84"/>
          <p:cNvSpPr txBox="1">
            <a:spLocks noGrp="1"/>
          </p:cNvSpPr>
          <p:nvPr>
            <p:ph type="body" idx="3"/>
          </p:nvPr>
        </p:nvSpPr>
        <p:spPr>
          <a:xfrm>
            <a:off x="477825" y="14212513"/>
            <a:ext cx="100506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g2e856c48d07_0_84"/>
          <p:cNvSpPr txBox="1">
            <a:spLocks noGrp="1"/>
          </p:cNvSpPr>
          <p:nvPr>
            <p:ph type="body" idx="4"/>
          </p:nvPr>
        </p:nvSpPr>
        <p:spPr>
          <a:xfrm>
            <a:off x="11460161" y="6378481"/>
            <a:ext cx="100488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1" name="Google Shape;91;g2e856c48d07_0_84"/>
          <p:cNvSpPr txBox="1">
            <a:spLocks noGrp="1"/>
          </p:cNvSpPr>
          <p:nvPr>
            <p:ph type="body" idx="5"/>
          </p:nvPr>
        </p:nvSpPr>
        <p:spPr>
          <a:xfrm>
            <a:off x="11460162" y="5548749"/>
            <a:ext cx="100488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g2e856c48d07_0_84"/>
          <p:cNvSpPr txBox="1">
            <a:spLocks noGrp="1"/>
          </p:cNvSpPr>
          <p:nvPr>
            <p:ph type="body" idx="6"/>
          </p:nvPr>
        </p:nvSpPr>
        <p:spPr>
          <a:xfrm>
            <a:off x="22448845" y="6378481"/>
            <a:ext cx="100488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3" name="Google Shape;93;g2e856c48d07_0_84"/>
          <p:cNvSpPr txBox="1">
            <a:spLocks noGrp="1"/>
          </p:cNvSpPr>
          <p:nvPr>
            <p:ph type="body" idx="7"/>
          </p:nvPr>
        </p:nvSpPr>
        <p:spPr>
          <a:xfrm>
            <a:off x="22440906" y="5548749"/>
            <a:ext cx="100584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4" name="Google Shape;94;g2e856c48d07_0_84"/>
          <p:cNvSpPr txBox="1">
            <a:spLocks noGrp="1"/>
          </p:cNvSpPr>
          <p:nvPr>
            <p:ph type="body" idx="8"/>
          </p:nvPr>
        </p:nvSpPr>
        <p:spPr>
          <a:xfrm>
            <a:off x="33422043" y="5548749"/>
            <a:ext cx="100470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5" name="Google Shape;95;g2e856c48d07_0_84"/>
          <p:cNvSpPr txBox="1">
            <a:spLocks noGrp="1"/>
          </p:cNvSpPr>
          <p:nvPr>
            <p:ph type="body" idx="9"/>
          </p:nvPr>
        </p:nvSpPr>
        <p:spPr>
          <a:xfrm>
            <a:off x="33422043" y="6378481"/>
            <a:ext cx="100470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6" name="Google Shape;96;g2e856c48d07_0_84"/>
          <p:cNvSpPr txBox="1">
            <a:spLocks noGrp="1"/>
          </p:cNvSpPr>
          <p:nvPr>
            <p:ph type="body" idx="13"/>
          </p:nvPr>
        </p:nvSpPr>
        <p:spPr>
          <a:xfrm>
            <a:off x="33422043" y="14272738"/>
            <a:ext cx="100470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g2e856c48d07_0_84"/>
          <p:cNvSpPr txBox="1">
            <a:spLocks noGrp="1"/>
          </p:cNvSpPr>
          <p:nvPr>
            <p:ph type="body" idx="14"/>
          </p:nvPr>
        </p:nvSpPr>
        <p:spPr>
          <a:xfrm>
            <a:off x="33422043" y="15011402"/>
            <a:ext cx="100521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g2e856c48d07_0_84"/>
          <p:cNvSpPr txBox="1">
            <a:spLocks noGrp="1"/>
          </p:cNvSpPr>
          <p:nvPr>
            <p:ph type="body" idx="15"/>
          </p:nvPr>
        </p:nvSpPr>
        <p:spPr>
          <a:xfrm>
            <a:off x="33422043" y="25679401"/>
            <a:ext cx="100470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g2e856c48d07_0_84"/>
          <p:cNvSpPr txBox="1">
            <a:spLocks noGrp="1"/>
          </p:cNvSpPr>
          <p:nvPr>
            <p:ph type="body" idx="16"/>
          </p:nvPr>
        </p:nvSpPr>
        <p:spPr>
          <a:xfrm>
            <a:off x="33422043" y="26433446"/>
            <a:ext cx="100521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0" name="Google Shape;100;g2e856c48d07_0_84"/>
          <p:cNvSpPr txBox="1">
            <a:spLocks noGrp="1"/>
          </p:cNvSpPr>
          <p:nvPr>
            <p:ph type="body" idx="17"/>
          </p:nvPr>
        </p:nvSpPr>
        <p:spPr>
          <a:xfrm>
            <a:off x="459674" y="14951552"/>
            <a:ext cx="100569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1" name="Google Shape;101;g2e856c48d07_0_84"/>
          <p:cNvSpPr txBox="1">
            <a:spLocks noGrp="1"/>
          </p:cNvSpPr>
          <p:nvPr>
            <p:ph type="body" idx="18"/>
          </p:nvPr>
        </p:nvSpPr>
        <p:spPr>
          <a:xfrm>
            <a:off x="5932593" y="3383947"/>
            <a:ext cx="31998900" cy="12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228600" algn="ctr" rtl="0">
              <a:spcBef>
                <a:spcPts val="1080"/>
              </a:spcBef>
              <a:spcAft>
                <a:spcPts val="0"/>
              </a:spcAft>
              <a:buClr>
                <a:srgbClr val="205867"/>
              </a:buClr>
              <a:buSzPts val="5400"/>
              <a:buFont typeface="Calibri"/>
              <a:buNone/>
              <a:defRPr sz="5400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2pPr>
            <a:lvl3pPr marL="1371600" lvl="2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3pPr>
            <a:lvl4pPr marL="1828800" lvl="3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4pPr>
            <a:lvl5pPr marL="2286000" lvl="4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g2e856c48d07_0_84"/>
          <p:cNvSpPr txBox="1">
            <a:spLocks noGrp="1"/>
          </p:cNvSpPr>
          <p:nvPr>
            <p:ph type="body" idx="19"/>
          </p:nvPr>
        </p:nvSpPr>
        <p:spPr>
          <a:xfrm>
            <a:off x="5932593" y="2103787"/>
            <a:ext cx="31998900" cy="12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1">
            <a:normAutofit/>
          </a:bodyPr>
          <a:lstStyle>
            <a:lvl1pPr marL="457200" lvl="0" indent="-228600" algn="ctr" rtl="0">
              <a:spcBef>
                <a:spcPts val="1600"/>
              </a:spcBef>
              <a:spcAft>
                <a:spcPts val="0"/>
              </a:spcAft>
              <a:buClr>
                <a:srgbClr val="205867"/>
              </a:buClr>
              <a:buSzPts val="8000"/>
              <a:buFont typeface="Calibri"/>
              <a:buNone/>
              <a:defRPr sz="8000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2pPr>
            <a:lvl3pPr marL="1371600" lvl="2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3pPr>
            <a:lvl4pPr marL="1828800" lvl="3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4pPr>
            <a:lvl5pPr marL="2286000" lvl="4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3" name="Google Shape;103;g2e856c48d07_0_84"/>
          <p:cNvSpPr txBox="1">
            <a:spLocks noGrp="1"/>
          </p:cNvSpPr>
          <p:nvPr>
            <p:ph type="body" idx="20"/>
          </p:nvPr>
        </p:nvSpPr>
        <p:spPr>
          <a:xfrm>
            <a:off x="5932593" y="465813"/>
            <a:ext cx="31998900" cy="16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1">
            <a:normAutofit/>
          </a:bodyPr>
          <a:lstStyle>
            <a:lvl1pPr marL="457200" lvl="0" indent="-228600" algn="ctr" rtl="0">
              <a:spcBef>
                <a:spcPts val="1920"/>
              </a:spcBef>
              <a:spcAft>
                <a:spcPts val="0"/>
              </a:spcAft>
              <a:buClr>
                <a:srgbClr val="205867"/>
              </a:buClr>
              <a:buSzPts val="9600"/>
              <a:buFont typeface="Calibri"/>
              <a:buNone/>
              <a:defRPr sz="9600" b="1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2pPr>
            <a:lvl3pPr marL="1371600" lvl="2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3pPr>
            <a:lvl4pPr marL="1828800" lvl="3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4pPr>
            <a:lvl5pPr marL="2286000" lvl="4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oogle Shape;22;g2e856c48d07_0_19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23" name="Google Shape;23;g2e856c48d07_0_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g2e856c48d07_0_1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g2e856c48d07_0_19"/>
          <p:cNvSpPr txBox="1">
            <a:spLocks noGrp="1"/>
          </p:cNvSpPr>
          <p:nvPr>
            <p:ph type="title"/>
          </p:nvPr>
        </p:nvSpPr>
        <p:spPr>
          <a:xfrm>
            <a:off x="3501360" y="8463680"/>
            <a:ext cx="36904200" cy="9719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g2e856c48d07_0_19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g2e856c48d07_0_25"/>
          <p:cNvSpPr/>
          <p:nvPr/>
        </p:nvSpPr>
        <p:spPr>
          <a:xfrm>
            <a:off x="0" y="0"/>
            <a:ext cx="43891200" cy="312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" name="Google Shape;29;g2e856c48d07_0_25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30" name="Google Shape;30;g2e856c48d07_0_2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g2e856c48d07_0_2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32;g2e856c48d07_0_25"/>
          <p:cNvSpPr txBox="1">
            <a:spLocks noGrp="1"/>
          </p:cNvSpPr>
          <p:nvPr>
            <p:ph type="title"/>
          </p:nvPr>
        </p:nvSpPr>
        <p:spPr>
          <a:xfrm>
            <a:off x="3501360" y="8439360"/>
            <a:ext cx="36905700" cy="342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33" name="Google Shape;33;g2e856c48d07_0_25"/>
          <p:cNvSpPr txBox="1">
            <a:spLocks noGrp="1"/>
          </p:cNvSpPr>
          <p:nvPr>
            <p:ph type="body" idx="1"/>
          </p:nvPr>
        </p:nvSpPr>
        <p:spPr>
          <a:xfrm>
            <a:off x="3501360" y="13304800"/>
            <a:ext cx="36905700" cy="14471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SzPts val="6900"/>
              <a:buChar char="●"/>
              <a:defRPr/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g2e856c48d07_0_25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e856c48d07_0_33"/>
          <p:cNvSpPr/>
          <p:nvPr/>
        </p:nvSpPr>
        <p:spPr>
          <a:xfrm>
            <a:off x="0" y="0"/>
            <a:ext cx="43891200" cy="312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" name="Google Shape;37;g2e856c48d07_0_33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38" name="Google Shape;38;g2e856c48d07_0_3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g2e856c48d07_0_3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Google Shape;40;g2e856c48d07_0_33"/>
          <p:cNvSpPr txBox="1">
            <a:spLocks noGrp="1"/>
          </p:cNvSpPr>
          <p:nvPr>
            <p:ph type="title"/>
          </p:nvPr>
        </p:nvSpPr>
        <p:spPr>
          <a:xfrm>
            <a:off x="3501360" y="8439360"/>
            <a:ext cx="36904200" cy="342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41" name="Google Shape;41;g2e856c48d07_0_33"/>
          <p:cNvSpPr txBox="1">
            <a:spLocks noGrp="1"/>
          </p:cNvSpPr>
          <p:nvPr>
            <p:ph type="body" idx="1"/>
          </p:nvPr>
        </p:nvSpPr>
        <p:spPr>
          <a:xfrm>
            <a:off x="3500761" y="13304800"/>
            <a:ext cx="18116700" cy="14471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SzPts val="6900"/>
              <a:buChar char="●"/>
              <a:defRPr/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g2e856c48d07_0_33"/>
          <p:cNvSpPr txBox="1">
            <a:spLocks noGrp="1"/>
          </p:cNvSpPr>
          <p:nvPr>
            <p:ph type="body" idx="2"/>
          </p:nvPr>
        </p:nvSpPr>
        <p:spPr>
          <a:xfrm>
            <a:off x="22289297" y="13304800"/>
            <a:ext cx="18116700" cy="14471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SzPts val="6900"/>
              <a:buChar char="●"/>
              <a:defRPr/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g2e856c48d07_0_33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e856c48d07_0_42"/>
          <p:cNvSpPr/>
          <p:nvPr/>
        </p:nvSpPr>
        <p:spPr>
          <a:xfrm>
            <a:off x="0" y="0"/>
            <a:ext cx="43891200" cy="312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" name="Google Shape;46;g2e856c48d07_0_42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47" name="Google Shape;47;g2e856c48d07_0_4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g2e856c48d07_0_4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g2e856c48d07_0_42"/>
          <p:cNvSpPr txBox="1">
            <a:spLocks noGrp="1"/>
          </p:cNvSpPr>
          <p:nvPr>
            <p:ph type="title"/>
          </p:nvPr>
        </p:nvSpPr>
        <p:spPr>
          <a:xfrm>
            <a:off x="3501360" y="8439360"/>
            <a:ext cx="36904200" cy="342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50" name="Google Shape;50;g2e856c48d07_0_42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e856c48d07_0_49"/>
          <p:cNvSpPr/>
          <p:nvPr/>
        </p:nvSpPr>
        <p:spPr>
          <a:xfrm>
            <a:off x="0" y="0"/>
            <a:ext cx="43891200" cy="312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" name="Google Shape;53;g2e856c48d07_0_49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54" name="Google Shape;54;g2e856c48d07_0_4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g2e856c48d07_0_4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" name="Google Shape;56;g2e856c48d07_0_49"/>
          <p:cNvSpPr txBox="1">
            <a:spLocks noGrp="1"/>
          </p:cNvSpPr>
          <p:nvPr>
            <p:ph type="title"/>
          </p:nvPr>
        </p:nvSpPr>
        <p:spPr>
          <a:xfrm>
            <a:off x="3504000" y="8439360"/>
            <a:ext cx="15844200" cy="88416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57" name="Google Shape;57;g2e856c48d07_0_49"/>
          <p:cNvSpPr txBox="1">
            <a:spLocks noGrp="1"/>
          </p:cNvSpPr>
          <p:nvPr>
            <p:ph type="body" idx="1"/>
          </p:nvPr>
        </p:nvSpPr>
        <p:spPr>
          <a:xfrm>
            <a:off x="3461880" y="17803040"/>
            <a:ext cx="15844200" cy="102240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SzPts val="6900"/>
              <a:buChar char="●"/>
              <a:defRPr/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>
            <a:endParaRPr/>
          </a:p>
        </p:txBody>
      </p:sp>
      <p:sp>
        <p:nvSpPr>
          <p:cNvPr id="58" name="Google Shape;58;g2e856c48d07_0_49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g2e856c48d07_0_57"/>
          <p:cNvGrpSpPr/>
          <p:nvPr/>
        </p:nvGrpSpPr>
        <p:grpSpPr>
          <a:xfrm>
            <a:off x="3985972" y="26682432"/>
            <a:ext cx="3579685" cy="293288"/>
            <a:chOff x="4580561" y="2589004"/>
            <a:chExt cx="1064464" cy="25200"/>
          </a:xfrm>
        </p:grpSpPr>
        <p:sp>
          <p:nvSpPr>
            <p:cNvPr id="61" name="Google Shape;61;g2e856c48d07_0_5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g2e856c48d07_0_5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" name="Google Shape;63;g2e856c48d07_0_57"/>
          <p:cNvSpPr txBox="1">
            <a:spLocks noGrp="1"/>
          </p:cNvSpPr>
          <p:nvPr>
            <p:ph type="title"/>
          </p:nvPr>
        </p:nvSpPr>
        <p:spPr>
          <a:xfrm>
            <a:off x="3501360" y="5531520"/>
            <a:ext cx="33701700" cy="191040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g2e856c48d07_0_57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e856c48d07_0_63"/>
          <p:cNvSpPr/>
          <p:nvPr/>
        </p:nvSpPr>
        <p:spPr>
          <a:xfrm>
            <a:off x="0" y="0"/>
            <a:ext cx="21945600" cy="3291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7" name="Google Shape;67;g2e856c48d07_0_63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68" name="Google Shape;68;g2e856c48d07_0_6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g2e856c48d07_0_6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" name="Google Shape;70;g2e856c48d07_0_63"/>
          <p:cNvSpPr txBox="1">
            <a:spLocks noGrp="1"/>
          </p:cNvSpPr>
          <p:nvPr>
            <p:ph type="title"/>
          </p:nvPr>
        </p:nvSpPr>
        <p:spPr>
          <a:xfrm>
            <a:off x="3504000" y="8439360"/>
            <a:ext cx="15844200" cy="107982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71" name="Google Shape;71;g2e856c48d07_0_63"/>
          <p:cNvSpPr txBox="1">
            <a:spLocks noGrp="1"/>
          </p:cNvSpPr>
          <p:nvPr>
            <p:ph type="subTitle" idx="1"/>
          </p:nvPr>
        </p:nvSpPr>
        <p:spPr>
          <a:xfrm>
            <a:off x="3479760" y="20233760"/>
            <a:ext cx="15844200" cy="48576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9pPr>
          </a:lstStyle>
          <a:p>
            <a:endParaRPr/>
          </a:p>
        </p:txBody>
      </p:sp>
      <p:sp>
        <p:nvSpPr>
          <p:cNvPr id="72" name="Google Shape;72;g2e856c48d07_0_63"/>
          <p:cNvSpPr txBox="1">
            <a:spLocks noGrp="1"/>
          </p:cNvSpPr>
          <p:nvPr>
            <p:ph type="body" idx="2"/>
          </p:nvPr>
        </p:nvSpPr>
        <p:spPr>
          <a:xfrm>
            <a:off x="24836280" y="8656800"/>
            <a:ext cx="16197000" cy="193632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SzPts val="6900"/>
              <a:buChar char="●"/>
              <a:defRPr/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>
            <a:endParaRPr/>
          </a:p>
        </p:txBody>
      </p:sp>
      <p:sp>
        <p:nvSpPr>
          <p:cNvPr id="73" name="Google Shape;73;g2e856c48d07_0_63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e856c48d07_0_72"/>
          <p:cNvSpPr txBox="1">
            <a:spLocks noGrp="1"/>
          </p:cNvSpPr>
          <p:nvPr>
            <p:ph type="body" idx="1"/>
          </p:nvPr>
        </p:nvSpPr>
        <p:spPr>
          <a:xfrm>
            <a:off x="3479760" y="27984328"/>
            <a:ext cx="36947400" cy="29472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</a:lstStyle>
          <a:p>
            <a:endParaRPr/>
          </a:p>
        </p:txBody>
      </p:sp>
      <p:sp>
        <p:nvSpPr>
          <p:cNvPr id="76" name="Google Shape;76;g2e856c48d07_0_72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2e856c48d07_0_7"/>
          <p:cNvSpPr txBox="1">
            <a:spLocks noGrp="1"/>
          </p:cNvSpPr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1" name="Google Shape;11;g2e856c48d07_0_7"/>
          <p:cNvSpPr txBox="1">
            <a:spLocks noGrp="1"/>
          </p:cNvSpPr>
          <p:nvPr>
            <p:ph type="body" idx="1"/>
          </p:nvPr>
        </p:nvSpPr>
        <p:spPr>
          <a:xfrm>
            <a:off x="1496160" y="7375840"/>
            <a:ext cx="40899000" cy="218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900"/>
              <a:buFont typeface="Lato"/>
              <a:buChar char="●"/>
              <a:defRPr sz="6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○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■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●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○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■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●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○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■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2" name="Google Shape;12;g2e856c48d07_0_7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7238/rusc.v7i1.111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"/>
          <p:cNvSpPr txBox="1">
            <a:spLocks noGrp="1"/>
          </p:cNvSpPr>
          <p:nvPr>
            <p:ph type="body" idx="1"/>
          </p:nvPr>
        </p:nvSpPr>
        <p:spPr>
          <a:xfrm>
            <a:off x="1262742" y="6378482"/>
            <a:ext cx="9253831" cy="12865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/>
          <a:p>
            <a:r>
              <a:rPr lang="en-US" sz="4400" dirty="0"/>
              <a:t>Reading comprehension is fundamental to second  language acquisition, enabling learners to interpret and critically engage with texts.</a:t>
            </a:r>
          </a:p>
          <a:p>
            <a:r>
              <a:rPr lang="en-US" sz="4400" dirty="0"/>
              <a:t>Key challenges: varied literacy levels, limited motivation, and  restricted English exposure beyond the classroom.</a:t>
            </a:r>
          </a:p>
          <a:p>
            <a:r>
              <a:rPr lang="en-US" sz="4400" dirty="0"/>
              <a:t>This study adopts a bibliographic lens to trace how historical and contemporary practices respond to these barriers in adolescent EFL contexts.</a:t>
            </a:r>
          </a:p>
          <a:p>
            <a:pPr marL="0" lvl="0" indent="0" algn="l" rtl="0">
              <a:spcBef>
                <a:spcPts val="480"/>
              </a:spcBef>
              <a:spcAft>
                <a:spcPts val="6400"/>
              </a:spcAft>
              <a:buClr>
                <a:srgbClr val="205867"/>
              </a:buClr>
              <a:buSzPts val="2400"/>
              <a:buNone/>
            </a:pPr>
            <a:endParaRPr dirty="0"/>
          </a:p>
        </p:txBody>
      </p:sp>
      <p:sp>
        <p:nvSpPr>
          <p:cNvPr id="109" name="Google Shape;109;p1"/>
          <p:cNvSpPr txBox="1">
            <a:spLocks noGrp="1"/>
          </p:cNvSpPr>
          <p:nvPr>
            <p:ph type="body" idx="2"/>
          </p:nvPr>
        </p:nvSpPr>
        <p:spPr>
          <a:xfrm>
            <a:off x="477827" y="5548749"/>
            <a:ext cx="100488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3700"/>
              <a:buNone/>
            </a:pPr>
            <a:r>
              <a:rPr lang="en-US" sz="6000"/>
              <a:t>INTRODUCTION</a:t>
            </a:r>
            <a:endParaRPr sz="6000"/>
          </a:p>
        </p:txBody>
      </p:sp>
      <p:sp>
        <p:nvSpPr>
          <p:cNvPr id="110" name="Google Shape;110;p1"/>
          <p:cNvSpPr txBox="1">
            <a:spLocks noGrp="1"/>
          </p:cNvSpPr>
          <p:nvPr>
            <p:ph type="body" idx="3"/>
          </p:nvPr>
        </p:nvSpPr>
        <p:spPr>
          <a:xfrm>
            <a:off x="2394857" y="18708871"/>
            <a:ext cx="8299563" cy="2067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3700"/>
              <a:buNone/>
            </a:pPr>
            <a:r>
              <a:rPr lang="en-US" sz="6000" dirty="0"/>
              <a:t>Research problem</a:t>
            </a:r>
            <a:endParaRPr sz="6000" dirty="0"/>
          </a:p>
        </p:txBody>
      </p:sp>
      <p:sp>
        <p:nvSpPr>
          <p:cNvPr id="111" name="Google Shape;111;p1"/>
          <p:cNvSpPr txBox="1">
            <a:spLocks noGrp="1"/>
          </p:cNvSpPr>
          <p:nvPr>
            <p:ph type="body" idx="4"/>
          </p:nvPr>
        </p:nvSpPr>
        <p:spPr>
          <a:xfrm>
            <a:off x="11460161" y="6934200"/>
            <a:ext cx="10048800" cy="22259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/>
          <a:p>
            <a:r>
              <a:rPr lang="en-US" sz="4400" dirty="0"/>
              <a:t>Historical evolution of reading instruction (past 50 years).</a:t>
            </a:r>
          </a:p>
          <a:p>
            <a:r>
              <a:rPr lang="en-US" sz="4400" dirty="0"/>
              <a:t>The shift from teacher-centered to learner-centered models.</a:t>
            </a:r>
          </a:p>
          <a:p>
            <a:r>
              <a:rPr lang="en-US" sz="4400" dirty="0"/>
              <a:t>The role of cognitive and </a:t>
            </a:r>
            <a:r>
              <a:rPr lang="en-US" sz="4400" dirty="0" err="1"/>
              <a:t>metacognitive</a:t>
            </a:r>
            <a:r>
              <a:rPr lang="en-US" sz="4400" dirty="0"/>
              <a:t> techniques.</a:t>
            </a:r>
          </a:p>
          <a:p>
            <a:r>
              <a:rPr lang="en-US" sz="4400" dirty="0"/>
              <a:t>Inclusion of students with special educational needs.</a:t>
            </a:r>
          </a:p>
          <a:p>
            <a:r>
              <a:rPr lang="en-US" sz="4400" dirty="0"/>
              <a:t>Integration of digital tools in EFL instruction.</a:t>
            </a:r>
          </a:p>
          <a:p>
            <a:r>
              <a:rPr lang="en-US" sz="4400" dirty="0"/>
              <a:t>Pedagogical innovation and sustainable educational practices</a:t>
            </a:r>
            <a:r>
              <a:rPr lang="en-US" sz="4800" dirty="0"/>
              <a:t>.</a:t>
            </a:r>
          </a:p>
          <a:p>
            <a:pPr marL="514350" lvl="0" indent="-514350" algn="ctr" rtl="0">
              <a:spcBef>
                <a:spcPts val="6400"/>
              </a:spcBef>
              <a:spcAft>
                <a:spcPts val="0"/>
              </a:spcAft>
              <a:buClr>
                <a:srgbClr val="205867"/>
              </a:buClr>
              <a:buSzPts val="3200"/>
              <a:buNone/>
            </a:pPr>
            <a:endParaRPr sz="4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US" sz="4800" b="1" dirty="0"/>
              <a:t>Critical bibliographic analysis</a:t>
            </a:r>
            <a:r>
              <a:rPr lang="en-US" sz="4800" dirty="0"/>
              <a:t> of major scholarly works, textbooks, and policy frameworks.</a:t>
            </a:r>
          </a:p>
          <a:p>
            <a:r>
              <a:rPr lang="en-US" sz="4800" dirty="0"/>
              <a:t>Comparative review of traditional (e.g., Grammar-Translation) and modern methods (e.g., task-based learning, UDL).</a:t>
            </a:r>
          </a:p>
          <a:p>
            <a:r>
              <a:rPr lang="en-US" sz="4800" dirty="0"/>
              <a:t>Synthesizing educational theory with classroom-based evidence.</a:t>
            </a:r>
          </a:p>
          <a:p>
            <a:pPr marL="514350" lvl="0" indent="-514350" algn="ctr" rtl="0">
              <a:spcBef>
                <a:spcPts val="6400"/>
              </a:spcBef>
              <a:spcAft>
                <a:spcPts val="6400"/>
              </a:spcAft>
              <a:buClr>
                <a:srgbClr val="205867"/>
              </a:buClr>
              <a:buSzPts val="3200"/>
              <a:buNone/>
            </a:pPr>
            <a:endParaRPr sz="4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 txBox="1">
            <a:spLocks noGrp="1"/>
          </p:cNvSpPr>
          <p:nvPr>
            <p:ph type="body" idx="5"/>
          </p:nvPr>
        </p:nvSpPr>
        <p:spPr>
          <a:xfrm>
            <a:off x="11460162" y="5525666"/>
            <a:ext cx="100488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4000"/>
              <a:buNone/>
            </a:pPr>
            <a:r>
              <a:rPr lang="en-US" sz="6000"/>
              <a:t>Areas of research</a:t>
            </a:r>
            <a:endParaRPr sz="6000"/>
          </a:p>
        </p:txBody>
      </p:sp>
      <p:sp>
        <p:nvSpPr>
          <p:cNvPr id="113" name="Google Shape;113;p1"/>
          <p:cNvSpPr txBox="1">
            <a:spLocks noGrp="1"/>
          </p:cNvSpPr>
          <p:nvPr>
            <p:ph type="body" idx="6"/>
          </p:nvPr>
        </p:nvSpPr>
        <p:spPr>
          <a:xfrm>
            <a:off x="22438950" y="4173175"/>
            <a:ext cx="10772100" cy="30090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u="sng" dirty="0"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4800" b="1" u="sng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4400" b="1" dirty="0"/>
              <a:t>Past Approaches</a:t>
            </a:r>
            <a:r>
              <a:rPr lang="en-US" sz="4400" dirty="0"/>
              <a:t> (1970s–1990s):</a:t>
            </a:r>
            <a:br>
              <a:rPr lang="en-US" sz="4400" dirty="0"/>
            </a:br>
            <a:r>
              <a:rPr lang="en-US" sz="4400" dirty="0"/>
              <a:t>▪ Grammar-focused, memorization-heavy, teacher-led instruction.</a:t>
            </a:r>
            <a:br>
              <a:rPr lang="en-US" sz="4400" dirty="0"/>
            </a:br>
            <a:r>
              <a:rPr lang="en-US" sz="4400" dirty="0"/>
              <a:t>▪ Lack of real-world relevance or learner engagement.</a:t>
            </a:r>
          </a:p>
          <a:p>
            <a:r>
              <a:rPr lang="en-US" sz="4400" b="1" dirty="0"/>
              <a:t>Shifts Observed (1990s–2020s)</a:t>
            </a:r>
            <a:r>
              <a:rPr lang="en-US" sz="4400" dirty="0"/>
              <a:t>:</a:t>
            </a:r>
            <a:br>
              <a:rPr lang="en-US" sz="4400" dirty="0"/>
            </a:br>
            <a:r>
              <a:rPr lang="en-US" sz="4400" dirty="0"/>
              <a:t>▪ Rise of learner autonomy, critical thinking, strategic reading.</a:t>
            </a:r>
            <a:br>
              <a:rPr lang="en-US" sz="4400" dirty="0"/>
            </a:br>
            <a:r>
              <a:rPr lang="en-US" sz="4400" dirty="0"/>
              <a:t>▪ Constructivist, </a:t>
            </a:r>
            <a:r>
              <a:rPr lang="en-US" sz="4400" dirty="0" err="1"/>
              <a:t>metacognitive</a:t>
            </a:r>
            <a:r>
              <a:rPr lang="en-US" sz="4400" dirty="0"/>
              <a:t>, and collaborative frameworks introduced.</a:t>
            </a:r>
          </a:p>
          <a:p>
            <a:r>
              <a:rPr lang="en-US" sz="4400" b="1" dirty="0"/>
              <a:t>Inclusive Practices</a:t>
            </a:r>
            <a:r>
              <a:rPr lang="en-US" sz="4400" dirty="0"/>
              <a:t>:</a:t>
            </a:r>
            <a:br>
              <a:rPr lang="en-US" sz="4400" dirty="0"/>
            </a:br>
            <a:r>
              <a:rPr lang="en-US" sz="4400" dirty="0"/>
              <a:t>▪ Use of Universal Design for Learning (UDL), differentiated instruction.</a:t>
            </a:r>
            <a:br>
              <a:rPr lang="en-US" sz="4400" dirty="0"/>
            </a:br>
            <a:r>
              <a:rPr lang="en-US" sz="4400" dirty="0"/>
              <a:t>▪ Accessible materials, culturally relevant content, technology-supported scaffolding.</a:t>
            </a:r>
          </a:p>
          <a:p>
            <a:r>
              <a:rPr lang="en-US" sz="4400" b="1" dirty="0"/>
              <a:t>Modern Techniques</a:t>
            </a:r>
            <a:r>
              <a:rPr lang="en-US" sz="4400" dirty="0"/>
              <a:t>:</a:t>
            </a:r>
            <a:br>
              <a:rPr lang="en-US" sz="4400" dirty="0"/>
            </a:br>
            <a:r>
              <a:rPr lang="en-US" sz="4400" dirty="0"/>
              <a:t>▪ Integration of multimedia, authentic texts, task-based activities.</a:t>
            </a:r>
            <a:br>
              <a:rPr lang="en-US" sz="4400" dirty="0"/>
            </a:br>
            <a:r>
              <a:rPr lang="en-US" sz="4400" dirty="0"/>
              <a:t>▪ Reflective and formative assessments to monitor progress.</a:t>
            </a:r>
          </a:p>
          <a:p>
            <a:r>
              <a:rPr lang="en-US" sz="60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Conclusion</a:t>
            </a:r>
            <a:endParaRPr lang="en-US" sz="6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US" sz="4000" dirty="0"/>
              <a:t>A clear shift has taken place—from rigid translation drills to inclusive, cognitively engaging instruction.</a:t>
            </a:r>
            <a:br>
              <a:rPr lang="en-US" sz="4000" dirty="0"/>
            </a:br>
            <a:r>
              <a:rPr lang="en-US" sz="4000" dirty="0"/>
              <a:t>Today’s EFL reading blends traditional roots with modern, learner-centered strategies.</a:t>
            </a:r>
          </a:p>
          <a:p>
            <a:r>
              <a:rPr lang="en-US" sz="4000" dirty="0"/>
              <a:t> </a:t>
            </a:r>
            <a:r>
              <a:rPr lang="en-US" sz="4000" b="1" dirty="0"/>
              <a:t>Future Directions</a:t>
            </a:r>
            <a:endParaRPr lang="en-US" sz="4000" dirty="0"/>
          </a:p>
          <a:p>
            <a:r>
              <a:rPr lang="en-US" sz="4000" b="1" dirty="0"/>
              <a:t>Blended Learning</a:t>
            </a:r>
            <a:r>
              <a:rPr lang="en-US" sz="4000" dirty="0"/>
              <a:t>: Merging in-person and digital teaching.</a:t>
            </a:r>
          </a:p>
          <a:p>
            <a:r>
              <a:rPr lang="en-US" sz="4000" b="1" dirty="0"/>
              <a:t>Culturally Responsive Texts</a:t>
            </a:r>
            <a:r>
              <a:rPr lang="en-US" sz="4000" dirty="0"/>
              <a:t>: Reflecting students’ identities.</a:t>
            </a:r>
          </a:p>
          <a:p>
            <a:r>
              <a:rPr lang="en-US" sz="4000" b="1" dirty="0"/>
              <a:t>Sustainability Themes</a:t>
            </a:r>
            <a:r>
              <a:rPr lang="en-US" sz="4000" dirty="0"/>
              <a:t>: Raising awareness through global issues.</a:t>
            </a:r>
          </a:p>
          <a:p>
            <a:r>
              <a:rPr lang="en-US" sz="4000" b="1" dirty="0"/>
              <a:t>Neuroscience-Based Methods</a:t>
            </a:r>
            <a:r>
              <a:rPr lang="en-US" sz="4000" dirty="0"/>
              <a:t>: Applying brain research to improve reading.</a:t>
            </a:r>
          </a:p>
          <a:p>
            <a:pPr marL="0" lvl="0" indent="0" algn="ctr" rtl="0">
              <a:spcBef>
                <a:spcPts val="6400"/>
              </a:spcBef>
              <a:spcAft>
                <a:spcPts val="0"/>
              </a:spcAft>
              <a:buNone/>
            </a:pPr>
            <a:endParaRPr lang="en-US" sz="40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4" name="Google Shape;114;p1"/>
          <p:cNvSpPr txBox="1">
            <a:spLocks noGrp="1"/>
          </p:cNvSpPr>
          <p:nvPr>
            <p:ph type="body" idx="7"/>
          </p:nvPr>
        </p:nvSpPr>
        <p:spPr>
          <a:xfrm>
            <a:off x="11700848" y="16983808"/>
            <a:ext cx="10058400" cy="2156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514350" lvl="0" indent="-514350" algn="ctr" rtl="0">
              <a:spcBef>
                <a:spcPts val="720"/>
              </a:spcBef>
              <a:spcAft>
                <a:spcPts val="6400"/>
              </a:spcAft>
              <a:buClr>
                <a:srgbClr val="205867"/>
              </a:buClr>
              <a:buSzPts val="3600"/>
              <a:buFont typeface="Arial"/>
              <a:buNone/>
            </a:pPr>
            <a:r>
              <a:rPr lang="en-US" sz="6000" dirty="0">
                <a:latin typeface="Times New Roman"/>
                <a:ea typeface="Times New Roman"/>
                <a:cs typeface="Times New Roman"/>
                <a:sym typeface="Times New Roman"/>
              </a:rPr>
              <a:t>Research methodology</a:t>
            </a:r>
            <a:endParaRPr sz="6000" dirty="0"/>
          </a:p>
        </p:txBody>
      </p:sp>
      <p:sp>
        <p:nvSpPr>
          <p:cNvPr id="115" name="Google Shape;115;p1"/>
          <p:cNvSpPr txBox="1">
            <a:spLocks noGrp="1"/>
          </p:cNvSpPr>
          <p:nvPr>
            <p:ph type="body" idx="13"/>
          </p:nvPr>
        </p:nvSpPr>
        <p:spPr>
          <a:xfrm>
            <a:off x="33844207" y="4713229"/>
            <a:ext cx="100470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3700"/>
              <a:buNone/>
            </a:pPr>
            <a:r>
              <a:rPr lang="en-US" sz="6000"/>
              <a:t>BIBLIOGRAPHY</a:t>
            </a:r>
            <a:endParaRPr sz="6000"/>
          </a:p>
        </p:txBody>
      </p:sp>
      <p:sp>
        <p:nvSpPr>
          <p:cNvPr id="116" name="Google Shape;116;p1"/>
          <p:cNvSpPr txBox="1">
            <a:spLocks noGrp="1"/>
          </p:cNvSpPr>
          <p:nvPr>
            <p:ph type="body" idx="14"/>
          </p:nvPr>
        </p:nvSpPr>
        <p:spPr>
          <a:xfrm>
            <a:off x="33397371" y="5355771"/>
            <a:ext cx="10282729" cy="26785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ctr" anchorCtr="0">
            <a:noAutofit/>
          </a:bodyPr>
          <a:lstStyle/>
          <a:p>
            <a:r>
              <a:rPr lang="en-US" sz="3200" b="1" dirty="0" err="1"/>
              <a:t>Rumelhart</a:t>
            </a:r>
            <a:r>
              <a:rPr lang="en-US" sz="3200" b="1" dirty="0"/>
              <a:t>, D. E. (1980).</a:t>
            </a:r>
            <a:r>
              <a:rPr lang="en-US" sz="3200" dirty="0"/>
              <a:t> Schemata: The building blocks of cognition. In R. J. Spiro, B. C. Bruce, &amp; W. F. Brewer (Eds.), </a:t>
            </a:r>
            <a:r>
              <a:rPr lang="en-US" sz="3200" i="1" dirty="0"/>
              <a:t>Theoretical issues in reading comprehension</a:t>
            </a:r>
            <a:r>
              <a:rPr lang="en-US" sz="3200" dirty="0"/>
              <a:t> (pp. 33–58). Lawrence Erlbaum Associates. </a:t>
            </a:r>
            <a:endParaRPr lang="el-GR" sz="3200" dirty="0"/>
          </a:p>
          <a:p>
            <a:r>
              <a:rPr lang="en-US" sz="3200" b="1" dirty="0"/>
              <a:t>Ryan, R. M., &amp; </a:t>
            </a:r>
            <a:r>
              <a:rPr lang="en-US" sz="3200" b="1" dirty="0" err="1"/>
              <a:t>Deci</a:t>
            </a:r>
            <a:r>
              <a:rPr lang="en-US" sz="3200" b="1" dirty="0"/>
              <a:t>, E. L. (2017).</a:t>
            </a:r>
            <a:r>
              <a:rPr lang="en-US" sz="3200" dirty="0"/>
              <a:t> </a:t>
            </a:r>
            <a:r>
              <a:rPr lang="en-US" sz="3200" i="1" dirty="0"/>
              <a:t>Self-Determination Theory: Basic Psychological Needs in Motivation, Development, and Wellness</a:t>
            </a:r>
            <a:r>
              <a:rPr lang="en-US" sz="3200" dirty="0"/>
              <a:t>. Guilford Press.</a:t>
            </a:r>
            <a:endParaRPr lang="el-GR" sz="3200" dirty="0"/>
          </a:p>
          <a:p>
            <a:r>
              <a:rPr lang="en-US" sz="3200" dirty="0" err="1"/>
              <a:t>Savignon</a:t>
            </a:r>
            <a:r>
              <a:rPr lang="en-US" sz="3200" dirty="0"/>
              <a:t>, S. J. (2002). </a:t>
            </a:r>
            <a:r>
              <a:rPr lang="en-US" sz="3200" i="1" dirty="0"/>
              <a:t>Interpreting communicative language teaching: Contexts and concerns in teacher education</a:t>
            </a:r>
            <a:r>
              <a:rPr lang="en-US" sz="3200" dirty="0"/>
              <a:t>. Yale University Press.</a:t>
            </a:r>
            <a:endParaRPr lang="el-GR" sz="3200" dirty="0"/>
          </a:p>
          <a:p>
            <a:r>
              <a:rPr lang="en-US" sz="3200" dirty="0"/>
              <a:t> </a:t>
            </a:r>
            <a:r>
              <a:rPr lang="en-US" sz="3200" b="1" dirty="0"/>
              <a:t>Selwyn, N. (2010).</a:t>
            </a:r>
            <a:r>
              <a:rPr lang="en-US" sz="3200" dirty="0"/>
              <a:t> </a:t>
            </a:r>
            <a:r>
              <a:rPr lang="en-US" sz="3200" i="1" dirty="0"/>
              <a:t>Degrees of digital division: Reconsidering digital inequalities and contemporary higher education</a:t>
            </a:r>
            <a:r>
              <a:rPr lang="en-US" sz="3200" dirty="0"/>
              <a:t>. </a:t>
            </a:r>
            <a:r>
              <a:rPr lang="en-US" sz="3200" i="1" dirty="0"/>
              <a:t>RUSC. Universities and Knowledge Society Journal, 7</a:t>
            </a:r>
            <a:r>
              <a:rPr lang="en-US" sz="3200" dirty="0"/>
              <a:t>(1), 33–42. </a:t>
            </a:r>
            <a:r>
              <a:rPr lang="en-US" sz="3200" u="sng" dirty="0">
                <a:hlinkClick r:id="rId3"/>
              </a:rPr>
              <a:t>https://doi.org/10.7238/rusc.v7i1.1116</a:t>
            </a:r>
            <a:endParaRPr lang="el-GR" sz="3200" dirty="0"/>
          </a:p>
          <a:p>
            <a:r>
              <a:rPr lang="en-US" sz="3200" b="1" dirty="0" err="1"/>
              <a:t>Snowling</a:t>
            </a:r>
            <a:r>
              <a:rPr lang="en-US" sz="3200" b="1" dirty="0"/>
              <a:t>, M. J., </a:t>
            </a:r>
            <a:r>
              <a:rPr lang="en-US" sz="3200" b="1" dirty="0" err="1"/>
              <a:t>Hulme</a:t>
            </a:r>
            <a:r>
              <a:rPr lang="en-US" sz="3200" b="1" dirty="0"/>
              <a:t>, C., &amp; Nation, K. (2022).</a:t>
            </a:r>
            <a:r>
              <a:rPr lang="en-US" sz="3200" dirty="0"/>
              <a:t> </a:t>
            </a:r>
            <a:r>
              <a:rPr lang="en-US" sz="3200" i="1" dirty="0"/>
              <a:t>The Science of Reading: A Handbook</a:t>
            </a:r>
            <a:r>
              <a:rPr lang="en-US" sz="3200" dirty="0"/>
              <a:t> (2nd ed.). Wiley-Blackwell. </a:t>
            </a:r>
            <a:endParaRPr lang="el-GR" sz="3200" dirty="0"/>
          </a:p>
          <a:p>
            <a:r>
              <a:rPr lang="en-US" sz="3200" b="1" u="sng" dirty="0"/>
              <a:t>Sterling, S. (2011).</a:t>
            </a:r>
            <a:r>
              <a:rPr lang="en-US" sz="3200" dirty="0"/>
              <a:t> Transformative learning and sustainability: Sketching the conceptual ground. </a:t>
            </a:r>
            <a:r>
              <a:rPr lang="en-US" sz="3200" i="1" dirty="0"/>
              <a:t>Learning and Teaching in Higher Education</a:t>
            </a:r>
            <a:r>
              <a:rPr lang="en-US" sz="3200" dirty="0"/>
              <a:t>, (5), 17–33.</a:t>
            </a:r>
            <a:endParaRPr lang="el-GR" sz="3200" dirty="0"/>
          </a:p>
          <a:p>
            <a:r>
              <a:rPr lang="en-US" sz="3200" b="1" dirty="0"/>
              <a:t>Swain, M. (1985).</a:t>
            </a:r>
            <a:r>
              <a:rPr lang="en-US" sz="3200" dirty="0"/>
              <a:t> Communicative competence: Some roles of comprehensible input and comprehensible output in its development. In S. </a:t>
            </a:r>
            <a:r>
              <a:rPr lang="en-US" sz="3200" dirty="0" err="1"/>
              <a:t>Gass</a:t>
            </a:r>
            <a:r>
              <a:rPr lang="en-US" sz="3200" dirty="0"/>
              <a:t> &amp; C. Madden (Eds.), </a:t>
            </a:r>
            <a:r>
              <a:rPr lang="en-US" sz="3200" i="1" dirty="0"/>
              <a:t>Input in Second Language Acquisition</a:t>
            </a:r>
            <a:r>
              <a:rPr lang="en-US" sz="3200" dirty="0"/>
              <a:t> (pp. 235–253). Newbury House.</a:t>
            </a:r>
            <a:endParaRPr lang="el-GR" sz="3200" dirty="0"/>
          </a:p>
          <a:p>
            <a:r>
              <a:rPr lang="en-US" sz="3200" b="1" dirty="0"/>
              <a:t>Tomlinson, B. (2014).</a:t>
            </a:r>
            <a:r>
              <a:rPr lang="en-US" sz="3200" dirty="0"/>
              <a:t> </a:t>
            </a:r>
            <a:r>
              <a:rPr lang="en-US" sz="3200" i="1" dirty="0"/>
              <a:t>Developing materials for language teaching</a:t>
            </a:r>
            <a:r>
              <a:rPr lang="en-US" sz="3200" dirty="0"/>
              <a:t> (2nd ed.). Bloomsbury Academic.</a:t>
            </a:r>
            <a:endParaRPr lang="el-GR" sz="3200" dirty="0"/>
          </a:p>
          <a:p>
            <a:r>
              <a:rPr lang="en-US" sz="3200" b="1" dirty="0"/>
              <a:t>Tomlinson, C. A., &amp; </a:t>
            </a:r>
            <a:r>
              <a:rPr lang="en-US" sz="3200" b="1" dirty="0" err="1"/>
              <a:t>McTighe</a:t>
            </a:r>
            <a:r>
              <a:rPr lang="en-US" sz="3200" b="1" dirty="0"/>
              <a:t>, J. (2015).</a:t>
            </a:r>
            <a:r>
              <a:rPr lang="en-US" sz="3200" dirty="0"/>
              <a:t> </a:t>
            </a:r>
            <a:r>
              <a:rPr lang="en-US" sz="3200" i="1" dirty="0"/>
              <a:t>Integrating differentiated instruction &amp; understanding by design: Connecting content and kids</a:t>
            </a:r>
            <a:r>
              <a:rPr lang="en-US" sz="3200" dirty="0"/>
              <a:t>. ASCD. </a:t>
            </a:r>
            <a:endParaRPr lang="el-GR" sz="3200" dirty="0"/>
          </a:p>
          <a:p>
            <a:r>
              <a:rPr lang="en-US" sz="3200" b="1" dirty="0" err="1"/>
              <a:t>VanPatten</a:t>
            </a:r>
            <a:r>
              <a:rPr lang="en-US" sz="3200" b="1" dirty="0"/>
              <a:t>, B. (2017).</a:t>
            </a:r>
            <a:r>
              <a:rPr lang="en-US" sz="3200" dirty="0"/>
              <a:t> </a:t>
            </a:r>
            <a:r>
              <a:rPr lang="en-US" sz="3200" i="1" dirty="0"/>
              <a:t>While we're on the topic: BVP on language, acquisition, and classroom practice</a:t>
            </a:r>
            <a:r>
              <a:rPr lang="en-US" sz="3200" dirty="0"/>
              <a:t>. ACTFL.</a:t>
            </a:r>
            <a:endParaRPr lang="el-GR" sz="3200" dirty="0"/>
          </a:p>
          <a:p>
            <a:r>
              <a:rPr lang="en-US" sz="3200" dirty="0" err="1"/>
              <a:t>Vygotsky</a:t>
            </a:r>
            <a:r>
              <a:rPr lang="en-US" sz="3200" dirty="0"/>
              <a:t>, L. S. (1978). </a:t>
            </a:r>
            <a:r>
              <a:rPr lang="en-US" sz="3200" i="1" dirty="0"/>
              <a:t>Mind in Society: The Development of Higher Psychological Processes</a:t>
            </a:r>
            <a:r>
              <a:rPr lang="en-US" sz="3200" dirty="0"/>
              <a:t>. Harvard University Press. </a:t>
            </a:r>
            <a:endParaRPr lang="el-GR" sz="3200" dirty="0"/>
          </a:p>
          <a:p>
            <a:r>
              <a:rPr lang="en-US" sz="3200" b="1" dirty="0" err="1"/>
              <a:t>Warschauer</a:t>
            </a:r>
            <a:r>
              <a:rPr lang="en-US" sz="3200" b="1" dirty="0"/>
              <a:t>, M. (2004).</a:t>
            </a:r>
            <a:r>
              <a:rPr lang="en-US" sz="3200" dirty="0"/>
              <a:t> </a:t>
            </a:r>
            <a:r>
              <a:rPr lang="en-US" sz="3200" i="1" dirty="0"/>
              <a:t>Technology and social inclusion: Rethinking the digital divide</a:t>
            </a:r>
            <a:r>
              <a:rPr lang="en-US" sz="3200" dirty="0"/>
              <a:t>. MIT Press.</a:t>
            </a:r>
            <a:endParaRPr lang="el-GR" sz="3200" dirty="0"/>
          </a:p>
          <a:p>
            <a:r>
              <a:rPr lang="en-US" sz="3200" b="1" dirty="0" err="1"/>
              <a:t>Wiliam</a:t>
            </a:r>
            <a:r>
              <a:rPr lang="en-US" sz="3200" b="1" dirty="0"/>
              <a:t>, D. (2018).</a:t>
            </a:r>
            <a:r>
              <a:rPr lang="en-US" sz="3200" dirty="0"/>
              <a:t> </a:t>
            </a:r>
            <a:r>
              <a:rPr lang="en-US" sz="3200" i="1" dirty="0"/>
              <a:t>Embedded Formative Assessment</a:t>
            </a:r>
            <a:r>
              <a:rPr lang="en-US" sz="3200" dirty="0"/>
              <a:t> (2nd ed.). Solution Tree Press.</a:t>
            </a:r>
            <a:endParaRPr lang="el-GR" sz="3200" dirty="0"/>
          </a:p>
          <a:p>
            <a:r>
              <a:rPr lang="en-US" sz="3200" b="1" dirty="0"/>
              <a:t>Willis, D., &amp; Willis, J. (2007).</a:t>
            </a:r>
            <a:r>
              <a:rPr lang="en-US" sz="3200" dirty="0"/>
              <a:t> </a:t>
            </a:r>
            <a:r>
              <a:rPr lang="en-US" sz="3200" i="1" dirty="0"/>
              <a:t>Doing Task-Based Teaching</a:t>
            </a:r>
            <a:r>
              <a:rPr lang="en-US" sz="3200" dirty="0"/>
              <a:t>. Oxford University Press.</a:t>
            </a:r>
            <a:endParaRPr lang="el-GR" sz="3200" dirty="0"/>
          </a:p>
          <a:p>
            <a:pPr marL="0" lvl="0" indent="0" algn="l" rtl="0">
              <a:lnSpc>
                <a:spcPct val="100000"/>
              </a:lnSpc>
              <a:spcBef>
                <a:spcPts val="6400"/>
              </a:spcBef>
              <a:spcAft>
                <a:spcPts val="6400"/>
              </a:spcAft>
              <a:buClr>
                <a:srgbClr val="205867"/>
              </a:buClr>
              <a:buSzPts val="2400"/>
              <a:buNone/>
            </a:pPr>
            <a:endParaRPr sz="3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"/>
          <p:cNvSpPr txBox="1">
            <a:spLocks noGrp="1"/>
          </p:cNvSpPr>
          <p:nvPr>
            <p:ph type="body" idx="15"/>
          </p:nvPr>
        </p:nvSpPr>
        <p:spPr>
          <a:xfrm>
            <a:off x="1611085" y="20718541"/>
            <a:ext cx="9368163" cy="10006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r>
              <a:rPr lang="en-US" sz="4400" dirty="0"/>
              <a:t>Traditional methods led to superficial understanding and underdeveloped critical thinking.</a:t>
            </a:r>
          </a:p>
          <a:p>
            <a:r>
              <a:rPr lang="en-US" sz="4400" dirty="0"/>
              <a:t>Lack of adaptability for students with learning differences or culturally diverse backgrounds.</a:t>
            </a:r>
          </a:p>
          <a:p>
            <a:r>
              <a:rPr lang="en-US" sz="4400" dirty="0"/>
              <a:t>Need for effective, inclusive, and cognitively empowering comprehension strategies.</a:t>
            </a:r>
          </a:p>
          <a:p>
            <a:pPr marL="0" lvl="0" indent="0" algn="ctr" rtl="0">
              <a:spcBef>
                <a:spcPts val="6400"/>
              </a:spcBef>
              <a:spcAft>
                <a:spcPts val="6400"/>
              </a:spcAft>
              <a:buClr>
                <a:srgbClr val="205867"/>
              </a:buClr>
              <a:buSzPts val="4000"/>
              <a:buNone/>
            </a:pPr>
            <a:endParaRPr sz="5100" b="0" u="none" dirty="0"/>
          </a:p>
        </p:txBody>
      </p:sp>
      <p:sp>
        <p:nvSpPr>
          <p:cNvPr id="118" name="Google Shape;118;p1"/>
          <p:cNvSpPr txBox="1">
            <a:spLocks noGrp="1"/>
          </p:cNvSpPr>
          <p:nvPr>
            <p:ph type="body" idx="16"/>
          </p:nvPr>
        </p:nvSpPr>
        <p:spPr>
          <a:xfrm>
            <a:off x="5946118" y="2534875"/>
            <a:ext cx="31998900" cy="16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2400"/>
              <a:buNone/>
            </a:pPr>
            <a:r>
              <a:rPr lang="en-US" sz="4300" dirty="0"/>
              <a:t>Name Candidate: </a:t>
            </a:r>
            <a:r>
              <a:rPr lang="en-US" sz="4300" dirty="0" err="1"/>
              <a:t>Chaireti</a:t>
            </a:r>
            <a:r>
              <a:rPr lang="en-US" sz="4300" dirty="0"/>
              <a:t> Maria</a:t>
            </a:r>
            <a:br>
              <a:rPr lang="en-US" sz="4300" dirty="0"/>
            </a:br>
            <a:r>
              <a:rPr lang="en-US" sz="4300" dirty="0"/>
              <a:t>PhD Candidate at the University of Alicante</a:t>
            </a:r>
            <a:endParaRPr sz="4300" dirty="0"/>
          </a:p>
        </p:txBody>
      </p:sp>
      <p:sp>
        <p:nvSpPr>
          <p:cNvPr id="119" name="Google Shape;119;p1"/>
          <p:cNvSpPr txBox="1">
            <a:spLocks noGrp="1"/>
          </p:cNvSpPr>
          <p:nvPr>
            <p:ph type="body" idx="17"/>
          </p:nvPr>
        </p:nvSpPr>
        <p:spPr>
          <a:xfrm>
            <a:off x="3222170" y="465813"/>
            <a:ext cx="37735329" cy="1972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6400"/>
              </a:spcAft>
              <a:buClr>
                <a:schemeClr val="dk1"/>
              </a:buClr>
              <a:buSzPts val="12000"/>
            </a:pPr>
            <a:r>
              <a:rPr lang="en-US" sz="6000" dirty="0"/>
              <a:t>A Critical Bibliographic Analysis of Reading Comprehension Methodologies in EFL Education for Adolescents</a:t>
            </a:r>
            <a:endParaRPr sz="5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824</Words>
  <Application>Microsoft Office PowerPoint</Application>
  <PresentationFormat>Personalizado</PresentationFormat>
  <Paragraphs>49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Trebuchet MS</vt:lpstr>
      <vt:lpstr>Raleway</vt:lpstr>
      <vt:lpstr>Lato</vt:lpstr>
      <vt:lpstr>Times New Roman</vt:lpstr>
      <vt:lpstr>Streamline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CanterburyMedia</dc:creator>
  <cp:lastModifiedBy>Ramón Ruiz</cp:lastModifiedBy>
  <cp:revision>3</cp:revision>
  <dcterms:created xsi:type="dcterms:W3CDTF">2012-02-03T19:11:35Z</dcterms:created>
  <dcterms:modified xsi:type="dcterms:W3CDTF">2025-07-07T15:41:25Z</dcterms:modified>
</cp:coreProperties>
</file>